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4B81-D282-40BA-8122-2F64A63BC339}" type="datetimeFigureOut">
              <a:rPr lang="fr-CA" smtClean="0"/>
              <a:t>2014-11-19</a:t>
            </a:fld>
            <a:endParaRPr lang="fr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D68E6D-A177-4A1E-957A-B9B1B67CC96A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4B81-D282-40BA-8122-2F64A63BC339}" type="datetimeFigureOut">
              <a:rPr lang="fr-CA" smtClean="0"/>
              <a:t>2014-11-19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8E6D-A177-4A1E-957A-B9B1B67CC96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4B81-D282-40BA-8122-2F64A63BC339}" type="datetimeFigureOut">
              <a:rPr lang="fr-CA" smtClean="0"/>
              <a:t>2014-11-19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8E6D-A177-4A1E-957A-B9B1B67CC96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16D4B81-D282-40BA-8122-2F64A63BC339}" type="datetimeFigureOut">
              <a:rPr lang="fr-CA" smtClean="0"/>
              <a:t>2014-11-19</a:t>
            </a:fld>
            <a:endParaRPr lang="fr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9D68E6D-A177-4A1E-957A-B9B1B67CC96A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4B81-D282-40BA-8122-2F64A63BC339}" type="datetimeFigureOut">
              <a:rPr lang="fr-CA" smtClean="0"/>
              <a:t>2014-11-19</a:t>
            </a:fld>
            <a:endParaRPr lang="fr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D68E6D-A177-4A1E-957A-B9B1B67CC96A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4B81-D282-40BA-8122-2F64A63BC339}" type="datetimeFigureOut">
              <a:rPr lang="fr-CA" smtClean="0"/>
              <a:t>2014-11-19</a:t>
            </a:fld>
            <a:endParaRPr lang="fr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D68E6D-A177-4A1E-957A-B9B1B67CC96A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4B81-D282-40BA-8122-2F64A63BC339}" type="datetimeFigureOut">
              <a:rPr lang="fr-CA" smtClean="0"/>
              <a:t>2014-11-19</a:t>
            </a:fld>
            <a:endParaRPr lang="fr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D68E6D-A177-4A1E-957A-B9B1B67CC96A}" type="slidenum">
              <a:rPr lang="fr-CA" smtClean="0"/>
              <a:t>‹N°›</a:t>
            </a:fld>
            <a:endParaRPr lang="fr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B16D4B81-D282-40BA-8122-2F64A63BC339}" type="datetimeFigureOut">
              <a:rPr lang="fr-CA" smtClean="0"/>
              <a:t>2014-11-19</a:t>
            </a:fld>
            <a:endParaRPr lang="fr-CA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D68E6D-A177-4A1E-957A-B9B1B67CC96A}" type="slidenum">
              <a:rPr lang="fr-CA" smtClean="0"/>
              <a:t>‹N°›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4B81-D282-40BA-8122-2F64A63BC339}" type="datetimeFigureOut">
              <a:rPr lang="fr-CA" smtClean="0"/>
              <a:t>2014-11-19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8E6D-A177-4A1E-957A-B9B1B67CC96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4B81-D282-40BA-8122-2F64A63BC339}" type="datetimeFigureOut">
              <a:rPr lang="fr-CA" smtClean="0"/>
              <a:t>2014-11-19</a:t>
            </a:fld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D68E6D-A177-4A1E-957A-B9B1B67CC96A}" type="slidenum">
              <a:rPr lang="fr-CA" smtClean="0"/>
              <a:t>‹N°›</a:t>
            </a:fld>
            <a:endParaRPr lang="fr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4B81-D282-40BA-8122-2F64A63BC339}" type="datetimeFigureOut">
              <a:rPr lang="fr-CA" smtClean="0"/>
              <a:t>2014-11-19</a:t>
            </a:fld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D68E6D-A177-4A1E-957A-B9B1B67CC96A}" type="slidenum">
              <a:rPr lang="fr-CA" smtClean="0"/>
              <a:t>‹N°›</a:t>
            </a:fld>
            <a:endParaRPr lang="fr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D4B81-D282-40BA-8122-2F64A63BC339}" type="datetimeFigureOut">
              <a:rPr lang="fr-CA" smtClean="0"/>
              <a:t>2014-11-19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68E6D-A177-4A1E-957A-B9B1B67CC96A}" type="slidenum">
              <a:rPr lang="fr-CA" smtClean="0"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sz="6000" dirty="0" smtClean="0"/>
              <a:t>Les paroles rapportées</a:t>
            </a:r>
            <a:endParaRPr lang="fr-CA" sz="6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Le discours direct et indirect dans un texte narratif</a:t>
            </a:r>
            <a:endParaRPr lang="fr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365104"/>
            <a:ext cx="207645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134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CA" dirty="0" smtClean="0"/>
              <a:t>Les dialogues ou les paroles rapportées peuvent permettre :</a:t>
            </a:r>
          </a:p>
          <a:p>
            <a:pPr>
              <a:buFont typeface="Wingdings" pitchFamily="2" charset="2"/>
              <a:buChar char="ü"/>
            </a:pPr>
            <a:r>
              <a:rPr lang="fr-CA" dirty="0" smtClean="0"/>
              <a:t>De donner des explications sur un phénomène, sur un événement (passé ou futur)</a:t>
            </a:r>
          </a:p>
          <a:p>
            <a:pPr>
              <a:buFont typeface="Wingdings" pitchFamily="2" charset="2"/>
              <a:buChar char="ü"/>
            </a:pPr>
            <a:r>
              <a:rPr lang="fr-CA" dirty="0" smtClean="0"/>
              <a:t>De donner des informations sur un personnage, de le caractériser</a:t>
            </a:r>
          </a:p>
          <a:p>
            <a:pPr>
              <a:buFont typeface="Wingdings" pitchFamily="2" charset="2"/>
              <a:buChar char="ü"/>
            </a:pPr>
            <a:r>
              <a:rPr lang="fr-CA" dirty="0" smtClean="0"/>
              <a:t>De créer des variations de rythme dans le récit</a:t>
            </a:r>
          </a:p>
          <a:p>
            <a:pPr>
              <a:buFont typeface="Wingdings" pitchFamily="2" charset="2"/>
              <a:buChar char="ü"/>
            </a:pPr>
            <a:r>
              <a:rPr lang="fr-CA" dirty="0" smtClean="0"/>
              <a:t>De faire avancer l’action</a:t>
            </a:r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1400" dirty="0" smtClean="0"/>
              <a:t>À quoi peut servir d’ajouter des discours directs ou des paroles rapportées dans un texte narratif?</a:t>
            </a:r>
            <a:endParaRPr lang="fr-CA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861048"/>
            <a:ext cx="175260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199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CA" dirty="0" smtClean="0"/>
              <a:t>Les paroles sont rapportées telles qu’elles ont été dites.</a:t>
            </a:r>
          </a:p>
          <a:p>
            <a:r>
              <a:rPr lang="fr-CA" dirty="0" smtClean="0"/>
              <a:t>Le narrateur fait le relais entre les personnages lors d’un dialogue.</a:t>
            </a:r>
          </a:p>
          <a:p>
            <a:r>
              <a:rPr lang="fr-CA" dirty="0" smtClean="0"/>
              <a:t>Le discours direct est annoncé par un verbe de parole (dire, annoncer, bredouiller, hurler, chuchoter, répondre, demander,…)</a:t>
            </a:r>
          </a:p>
          <a:p>
            <a:r>
              <a:rPr lang="fr-CA" dirty="0" smtClean="0"/>
              <a:t>Il constitue au moins une phrase graphique: majuscule et point!</a:t>
            </a:r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Discours direct</a:t>
            </a:r>
            <a:endParaRPr lang="fr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32958"/>
            <a:ext cx="2333253" cy="2333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149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CA" dirty="0" smtClean="0"/>
              <a:t>On peut mettre le verbe de parole avant le discours ou utiliser l’incise:</a:t>
            </a:r>
          </a:p>
          <a:p>
            <a:pPr>
              <a:buFont typeface="Wingdings" pitchFamily="2" charset="2"/>
              <a:buChar char="ü"/>
            </a:pPr>
            <a:r>
              <a:rPr lang="fr-CA" dirty="0" smtClean="0"/>
              <a:t>Il a hurlé: «Sors d’ici, sale revenant! »</a:t>
            </a:r>
          </a:p>
          <a:p>
            <a:pPr>
              <a:buFont typeface="Wingdings" pitchFamily="2" charset="2"/>
              <a:buChar char="ü"/>
            </a:pPr>
            <a:r>
              <a:rPr lang="fr-CA" dirty="0" smtClean="0"/>
              <a:t>« Sors d’ici, sale revenant ! » a-t-il hurlé.</a:t>
            </a:r>
          </a:p>
          <a:p>
            <a:pPr>
              <a:buFont typeface="Wingdings" pitchFamily="2" charset="2"/>
              <a:buChar char="ü"/>
            </a:pPr>
            <a:r>
              <a:rPr lang="fr-CA" dirty="0" smtClean="0"/>
              <a:t>« Tu dois sortir d’ici, a-t-il déclaré, avant que je ne me fâche .»</a:t>
            </a:r>
          </a:p>
          <a:p>
            <a:pPr>
              <a:buFont typeface="Wingdings" pitchFamily="2" charset="2"/>
              <a:buChar char="ü"/>
            </a:pPr>
            <a:r>
              <a:rPr lang="fr-CA" dirty="0" smtClean="0"/>
              <a:t>« Le revenant nous a quittés », a-t-il constaté.</a:t>
            </a:r>
          </a:p>
          <a:p>
            <a:pPr>
              <a:buFont typeface="Wingdings" pitchFamily="2" charset="2"/>
              <a:buChar char="ü"/>
            </a:pPr>
            <a:r>
              <a:rPr lang="fr-CA" dirty="0" smtClean="0"/>
              <a:t>« Le revenant est-il parti? » a-t-il demandé.</a:t>
            </a:r>
          </a:p>
          <a:p>
            <a:pPr marL="0" indent="0" algn="ctr">
              <a:buNone/>
            </a:pPr>
            <a:r>
              <a:rPr lang="fr-CA" b="1" dirty="0" smtClean="0"/>
              <a:t>REMARQUE: LA PONCTUATION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Discours direct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1659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CA" dirty="0" smtClean="0"/>
          </a:p>
          <a:p>
            <a:r>
              <a:rPr lang="fr-CA" dirty="0" smtClean="0"/>
              <a:t>Le narrateur reprend (rapporte) les paroles de quelqu’un d’autre.</a:t>
            </a:r>
          </a:p>
          <a:p>
            <a:r>
              <a:rPr lang="fr-CA" dirty="0" smtClean="0"/>
              <a:t>Puisque le narrateur prend à sa charge les paroles qu’il rapporte, le discours indirect n’est pas encadré par des guillemets.</a:t>
            </a:r>
          </a:p>
          <a:p>
            <a:r>
              <a:rPr lang="fr-CA" dirty="0" smtClean="0"/>
              <a:t>Il est souvent annoncé par un verbe de parole, ou un verbe comme penser, ou écrire.</a:t>
            </a:r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Discours indirect</a:t>
            </a:r>
            <a:br>
              <a:rPr lang="fr-CA" dirty="0" smtClean="0"/>
            </a:br>
            <a:endParaRPr lang="fr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3861048"/>
            <a:ext cx="3210276" cy="27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25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CA" dirty="0" smtClean="0"/>
              <a:t>Il a annoncé qu’il serait présent à la fête samedi.</a:t>
            </a:r>
          </a:p>
          <a:p>
            <a:r>
              <a:rPr lang="fr-CA" dirty="0" smtClean="0"/>
              <a:t>Elle lui a demandé s’il pensait toujours s’y rendre en voiture.</a:t>
            </a:r>
          </a:p>
          <a:p>
            <a:r>
              <a:rPr lang="fr-CA" dirty="0" smtClean="0"/>
              <a:t>Le gardien a affirmé n’avoir jamais vu cet homme de sa vie.</a:t>
            </a:r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Discours indirect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0791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CA" dirty="0" smtClean="0"/>
              <a:t>Pour éviter une rupture de rythme.</a:t>
            </a:r>
          </a:p>
          <a:p>
            <a:r>
              <a:rPr lang="fr-CA" dirty="0" smtClean="0"/>
              <a:t>Pour résumer des propos qui seraient longs et monotones (« Allô, ça va ? » - Oui, et toi? – Oh oui, merci. – On se voit samedi? »… peut devenir Elles se saluèrent et convinrent de se retrouver à la fête samedi.)</a:t>
            </a:r>
          </a:p>
          <a:p>
            <a:r>
              <a:rPr lang="fr-CA" dirty="0" smtClean="0"/>
              <a:t>Pour démontrer une caractéristique d’un personnage (par exemple un personnage qui bégaie ou qui coupe la parole aux autres).</a:t>
            </a:r>
          </a:p>
          <a:p>
            <a:r>
              <a:rPr lang="fr-CA" dirty="0" smtClean="0"/>
              <a:t>Etc</a:t>
            </a:r>
            <a:r>
              <a:rPr lang="fr-CA" dirty="0"/>
              <a:t>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Pourquoi privilégier l’un des deux types de discours?</a:t>
            </a:r>
            <a:endParaRPr lang="fr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8904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092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CA" dirty="0" smtClean="0"/>
              <a:t>« Est-ce que tu aimes le bleu? </a:t>
            </a:r>
            <a:r>
              <a:rPr lang="fr-CA" smtClean="0"/>
              <a:t>» demanda </a:t>
            </a:r>
            <a:r>
              <a:rPr lang="fr-CA" dirty="0" smtClean="0"/>
              <a:t>Jeanne.</a:t>
            </a:r>
          </a:p>
          <a:p>
            <a:r>
              <a:rPr lang="fr-CA" dirty="0" smtClean="0"/>
              <a:t>Jeanne lui demanda s’il aimait le bleu.</a:t>
            </a:r>
          </a:p>
          <a:p>
            <a:r>
              <a:rPr lang="fr-CA" dirty="0" smtClean="0"/>
              <a:t>« J’y serai demain », annonça Rémi à Germaine.</a:t>
            </a:r>
          </a:p>
          <a:p>
            <a:r>
              <a:rPr lang="fr-CA" dirty="0" smtClean="0"/>
              <a:t>Rémi annonça à Germaine qu’il y serait le lendemain.</a:t>
            </a:r>
          </a:p>
          <a:p>
            <a:pPr algn="ctr">
              <a:buFont typeface="Wingdings" pitchFamily="2" charset="2"/>
              <a:buChar char="ü"/>
            </a:pPr>
            <a:r>
              <a:rPr lang="fr-CA" b="1" dirty="0" smtClean="0"/>
              <a:t>Pronoms, déterminants, temps des verbes, indicateurs de temps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1600" dirty="0" smtClean="0"/>
              <a:t>Transformer un discours direct en discours indirect</a:t>
            </a:r>
            <a:endParaRPr lang="fr-CA" sz="1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884" y="4581128"/>
            <a:ext cx="1685925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9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CA" dirty="0" smtClean="0"/>
              <a:t>Il a expliqué qu’il lui faudrait du temps pour comprendre.</a:t>
            </a:r>
          </a:p>
          <a:p>
            <a:r>
              <a:rPr lang="fr-CA" dirty="0" smtClean="0"/>
              <a:t>« Il me faudra du temps pour comprendre », a-t-il expliqué.</a:t>
            </a:r>
          </a:p>
          <a:p>
            <a:r>
              <a:rPr lang="fr-CA" dirty="0" smtClean="0"/>
              <a:t>Je lui ai demandé si elle voulait un thé.</a:t>
            </a:r>
          </a:p>
          <a:p>
            <a:r>
              <a:rPr lang="fr-CA" dirty="0" smtClean="0"/>
              <a:t>« Veux-tu un thé? » lui ai-je demandé.</a:t>
            </a:r>
          </a:p>
          <a:p>
            <a:pPr>
              <a:buFont typeface="Wingdings" pitchFamily="2" charset="2"/>
              <a:buChar char="ü"/>
            </a:pPr>
            <a:r>
              <a:rPr lang="fr-CA" b="1" dirty="0"/>
              <a:t>Pronoms, déterminants, temps des verbes, indicateurs de temps</a:t>
            </a:r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1600" dirty="0" smtClean="0"/>
              <a:t>Transformer un discours indirect en discours direct</a:t>
            </a:r>
            <a:endParaRPr lang="fr-CA" sz="1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645024"/>
            <a:ext cx="2486025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10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on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salon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alo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Salon</Template>
  <TotalTime>27</TotalTime>
  <Words>305</Words>
  <Application>Microsoft Office PowerPoint</Application>
  <PresentationFormat>Affichage à l'écran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salon</vt:lpstr>
      <vt:lpstr>Les paroles rapportées</vt:lpstr>
      <vt:lpstr>À quoi peut servir d’ajouter des discours directs ou des paroles rapportées dans un texte narratif?</vt:lpstr>
      <vt:lpstr>Discours direct</vt:lpstr>
      <vt:lpstr>Discours direct</vt:lpstr>
      <vt:lpstr>Discours indirect </vt:lpstr>
      <vt:lpstr>Discours indirect</vt:lpstr>
      <vt:lpstr>Pourquoi privilégier l’un des deux types de discours?</vt:lpstr>
      <vt:lpstr>Transformer un discours direct en discours indirect</vt:lpstr>
      <vt:lpstr>Transformer un discours indirect en discours direct</vt:lpstr>
    </vt:vector>
  </TitlesOfParts>
  <Company>CSRS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paroles rapportées</dc:title>
  <dc:creator>Théberge Martine</dc:creator>
  <cp:lastModifiedBy>Leclerc François</cp:lastModifiedBy>
  <cp:revision>10</cp:revision>
  <dcterms:created xsi:type="dcterms:W3CDTF">2013-10-30T15:28:43Z</dcterms:created>
  <dcterms:modified xsi:type="dcterms:W3CDTF">2014-11-19T14:43:51Z</dcterms:modified>
</cp:coreProperties>
</file>