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8A453F-4D29-427C-A730-65060DF3DE8D}" type="datetimeFigureOut">
              <a:rPr lang="fr-FR" smtClean="0"/>
              <a:t>28/11/2016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870D58-7314-4F0F-8148-3AFD827B0C17}" type="slidenum">
              <a:rPr lang="fr-CA" smtClean="0"/>
              <a:t>‹N°›</a:t>
            </a:fld>
            <a:endParaRPr lang="fr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ordestmonami.free.fr/?chapitre=correction_aut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ffnetmodedemploi.free.fr/dialogue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fnetmodedemploi.free.fr/dialogue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ponctuation</a:t>
            </a:r>
            <a:r>
              <a:rPr lang="en-CA" dirty="0" smtClean="0"/>
              <a:t>; Les dialogues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Français</a:t>
            </a:r>
            <a:r>
              <a:rPr lang="en-CA" dirty="0" smtClean="0"/>
              <a:t> 8, Madame </a:t>
            </a:r>
            <a:r>
              <a:rPr lang="en-CA" dirty="0" err="1" smtClean="0"/>
              <a:t>Stéphanie</a:t>
            </a:r>
            <a:r>
              <a:rPr lang="en-CA" dirty="0" smtClean="0"/>
              <a:t> </a:t>
            </a:r>
            <a:r>
              <a:rPr lang="en-CA" dirty="0" err="1" smtClean="0"/>
              <a:t>AuCoin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incises </a:t>
            </a:r>
            <a:r>
              <a:rPr lang="fr-CA" b="1" dirty="0" smtClean="0"/>
              <a:t>sont englobées dans le dialogue</a:t>
            </a:r>
            <a:r>
              <a:rPr lang="fr-CA" dirty="0" smtClean="0"/>
              <a:t> (on ne ferme donc pas les guillemets pour les en exclure). Par contre, </a:t>
            </a:r>
            <a:r>
              <a:rPr lang="fr-CA" b="1" dirty="0" smtClean="0"/>
              <a:t>la dernière incise se place après le guillemet fermant le dialogue</a:t>
            </a:r>
            <a:r>
              <a:rPr lang="fr-CA" dirty="0" smtClean="0"/>
              <a:t>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« Si on allait manger !</a:t>
            </a:r>
            <a:r>
              <a:rPr lang="fr-CA" b="1" dirty="0" smtClean="0"/>
              <a:t> </a:t>
            </a:r>
            <a:r>
              <a:rPr lang="fr-CA" b="1" dirty="0" smtClean="0">
                <a:solidFill>
                  <a:schemeClr val="accent2"/>
                </a:solidFill>
              </a:rPr>
              <a:t>proposa Albert</a:t>
            </a:r>
            <a:r>
              <a:rPr lang="fr-CA" b="1" dirty="0" smtClean="0"/>
              <a:t>.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– Bonne idée, </a:t>
            </a:r>
            <a:r>
              <a:rPr lang="fr-CA" b="1" dirty="0" smtClean="0">
                <a:solidFill>
                  <a:schemeClr val="accent2"/>
                </a:solidFill>
              </a:rPr>
              <a:t>répondit Henri</a:t>
            </a:r>
            <a:r>
              <a:rPr lang="fr-CA" dirty="0" smtClean="0"/>
              <a:t>. Je meurs de faim.</a:t>
            </a:r>
            <a:br>
              <a:rPr lang="fr-CA" dirty="0" smtClean="0"/>
            </a:br>
            <a:r>
              <a:rPr lang="fr-CA" dirty="0" smtClean="0"/>
              <a:t>– Henri, tu as toujours faim, de toute façon </a:t>
            </a:r>
            <a:r>
              <a:rPr lang="fr-CA" b="1" dirty="0" smtClean="0"/>
              <a:t>», </a:t>
            </a:r>
            <a:r>
              <a:rPr lang="fr-CA" b="1" dirty="0" smtClean="0">
                <a:solidFill>
                  <a:schemeClr val="accent2"/>
                </a:solidFill>
              </a:rPr>
              <a:t>dit Georgette.</a:t>
            </a:r>
            <a:r>
              <a:rPr lang="fr-CA" dirty="0" smtClean="0">
                <a:solidFill>
                  <a:schemeClr val="accent2"/>
                </a:solidFill>
              </a:rPr>
              <a:t> 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/>
              <a:t>Une incise ne commence </a:t>
            </a:r>
            <a:r>
              <a:rPr lang="fr-CA" b="1" dirty="0" smtClean="0">
                <a:solidFill>
                  <a:srgbClr val="FF0000"/>
                </a:solidFill>
              </a:rPr>
              <a:t>PAS</a:t>
            </a:r>
            <a:r>
              <a:rPr lang="fr-CA" b="1" dirty="0" smtClean="0"/>
              <a:t> par une majuscule</a:t>
            </a:r>
            <a:r>
              <a:rPr lang="fr-CA" dirty="0" smtClean="0"/>
              <a:t>, même quand elle suit un point d'exclamation ou d'interrogation, contrairement à ce qu'affirme la correction orthographique de Word (attention, parfois la </a:t>
            </a:r>
            <a:r>
              <a:rPr lang="fr-CA" dirty="0" smtClean="0">
                <a:hlinkClick r:id="rId2"/>
              </a:rPr>
              <a:t>correction automatique de Word</a:t>
            </a:r>
            <a:r>
              <a:rPr lang="fr-CA" dirty="0" smtClean="0"/>
              <a:t> vous rajoute une majuscule en douce !).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Si les indications </a:t>
            </a:r>
            <a:r>
              <a:rPr lang="fr-CA" dirty="0" err="1" smtClean="0"/>
              <a:t>scèniques</a:t>
            </a:r>
            <a:r>
              <a:rPr lang="fr-CA" dirty="0" smtClean="0"/>
              <a:t> forment un phrase à part entière, il faudra alors la mettre hors guillemets.</a:t>
            </a:r>
          </a:p>
          <a:p>
            <a:pPr lvl="1"/>
            <a:r>
              <a:rPr lang="fr-CA" dirty="0" smtClean="0"/>
              <a:t>« Si on allait manger ! proposa Albert en se levant.</a:t>
            </a:r>
            <a:br>
              <a:rPr lang="fr-CA" dirty="0" smtClean="0"/>
            </a:br>
            <a:r>
              <a:rPr lang="fr-CA" dirty="0" smtClean="0"/>
              <a:t>– Bonne idée </a:t>
            </a:r>
            <a:r>
              <a:rPr lang="fr-CA" b="1" dirty="0" smtClean="0"/>
              <a:t>»</a:t>
            </a:r>
            <a:r>
              <a:rPr lang="fr-CA" dirty="0" smtClean="0"/>
              <a:t>, répondit Henri.</a:t>
            </a:r>
            <a:br>
              <a:rPr lang="fr-CA" dirty="0" smtClean="0"/>
            </a:br>
            <a:r>
              <a:rPr lang="fr-CA" b="1" dirty="0" smtClean="0"/>
              <a:t>Il ferma son livre avec tant de force qu'il en fit sursauter les autres lecteurs.</a:t>
            </a:r>
            <a:br>
              <a:rPr lang="fr-CA" b="1" dirty="0" smtClean="0"/>
            </a:br>
            <a:r>
              <a:rPr lang="fr-CA" b="1" dirty="0" smtClean="0"/>
              <a:t>«</a:t>
            </a:r>
            <a:r>
              <a:rPr lang="fr-CA" dirty="0" smtClean="0"/>
              <a:t> Je meurs de faim, ajouta-t-il.</a:t>
            </a:r>
            <a:br>
              <a:rPr lang="fr-CA" dirty="0" smtClean="0"/>
            </a:br>
            <a:r>
              <a:rPr lang="fr-CA" dirty="0" smtClean="0"/>
              <a:t>– Henri, tu as toujours faim, de toute façon ! » dit sèchement Georgette.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« Si on allait manger ! proposa Albert en se levant.</a:t>
            </a:r>
            <a:br>
              <a:rPr lang="fr-CA" dirty="0" smtClean="0"/>
            </a:br>
            <a:r>
              <a:rPr lang="fr-CA" dirty="0" smtClean="0"/>
              <a:t>– Bonne idée </a:t>
            </a:r>
            <a:r>
              <a:rPr lang="fr-CA" b="1" dirty="0" smtClean="0"/>
              <a:t>»</a:t>
            </a:r>
            <a:r>
              <a:rPr lang="fr-CA" dirty="0" smtClean="0"/>
              <a:t>, répondit Henri.</a:t>
            </a:r>
            <a:br>
              <a:rPr lang="fr-CA" dirty="0" smtClean="0"/>
            </a:br>
            <a:r>
              <a:rPr lang="fr-CA" b="1" dirty="0" smtClean="0"/>
              <a:t>Il ferma son livre avec tant de force qu'il en fit sursauter les autres lecteurs.</a:t>
            </a:r>
            <a:br>
              <a:rPr lang="fr-CA" b="1" dirty="0" smtClean="0"/>
            </a:br>
            <a:r>
              <a:rPr lang="fr-CA" b="1" dirty="0" smtClean="0"/>
              <a:t>«</a:t>
            </a:r>
            <a:r>
              <a:rPr lang="fr-CA" dirty="0" smtClean="0"/>
              <a:t> Je meurs de faim, ajouta-t-il.</a:t>
            </a:r>
            <a:br>
              <a:rPr lang="fr-CA" dirty="0" smtClean="0"/>
            </a:br>
            <a:r>
              <a:rPr lang="fr-CA" dirty="0" smtClean="0"/>
              <a:t>– Henri, tu as toujours faim, de toute façon ! » dit sèchement Georgette.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Les verbes de parole</a:t>
            </a:r>
            <a:br>
              <a:rPr lang="fr-CA" b="1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fr-CA" sz="3600" b="1" dirty="0" smtClean="0"/>
              <a:t>En ouverture du dialogue</a:t>
            </a:r>
          </a:p>
          <a:p>
            <a:r>
              <a:rPr lang="fr-CA" dirty="0" smtClean="0"/>
              <a:t>Le verbe a comme sujet celui qui parle en premier</a:t>
            </a:r>
          </a:p>
          <a:p>
            <a:r>
              <a:rPr lang="fr-CA" dirty="0" smtClean="0"/>
              <a:t>le verbe se trouve juste avant le début du dialogue</a:t>
            </a:r>
          </a:p>
          <a:p>
            <a:r>
              <a:rPr lang="fr-CA" dirty="0" smtClean="0"/>
              <a:t>la phrase se finit par deux points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Les verbes de parole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	Albert </a:t>
            </a:r>
            <a:r>
              <a:rPr lang="fr-CA" b="1" dirty="0" smtClean="0">
                <a:solidFill>
                  <a:srgbClr val="FFC000"/>
                </a:solidFill>
              </a:rPr>
              <a:t>demanda à Henri </a:t>
            </a:r>
            <a:r>
              <a:rPr lang="fr-CA" b="1" dirty="0" smtClean="0"/>
              <a:t>: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« </a:t>
            </a:r>
            <a:r>
              <a:rPr lang="fr-CA" dirty="0" err="1" smtClean="0"/>
              <a:t>Veux–tu</a:t>
            </a:r>
            <a:r>
              <a:rPr lang="fr-CA" dirty="0" smtClean="0"/>
              <a:t> aller manger ?</a:t>
            </a:r>
            <a:br>
              <a:rPr lang="fr-CA" dirty="0" smtClean="0"/>
            </a:br>
            <a:r>
              <a:rPr lang="fr-CA" dirty="0" smtClean="0"/>
              <a:t>– Bonne idée, répondit ce dernier. Je meurs de faim.»</a:t>
            </a:r>
            <a:endParaRPr lang="fr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Les verbes de parole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introduire un dialogue, on peut même utiliser un </a:t>
            </a:r>
            <a:r>
              <a:rPr lang="fr-CA" b="1" dirty="0" smtClean="0"/>
              <a:t>verbe de mouvement</a:t>
            </a:r>
            <a:r>
              <a:rPr lang="fr-CA" dirty="0" smtClean="0"/>
              <a:t> :</a:t>
            </a:r>
          </a:p>
          <a:p>
            <a:pPr lvl="1"/>
            <a:r>
              <a:rPr lang="fr-CA" dirty="0" smtClean="0"/>
              <a:t>Albert </a:t>
            </a:r>
            <a:r>
              <a:rPr lang="fr-CA" b="1" dirty="0" smtClean="0">
                <a:solidFill>
                  <a:srgbClr val="FFC000"/>
                </a:solidFill>
              </a:rPr>
              <a:t>se tourna vers Henri</a:t>
            </a:r>
            <a:r>
              <a:rPr lang="fr-CA" dirty="0" smtClean="0">
                <a:solidFill>
                  <a:srgbClr val="FFC000"/>
                </a:solidFill>
              </a:rPr>
              <a:t> </a:t>
            </a:r>
            <a:r>
              <a:rPr lang="fr-CA" dirty="0" smtClean="0"/>
              <a:t>:</a:t>
            </a:r>
            <a:br>
              <a:rPr lang="fr-CA" dirty="0" smtClean="0"/>
            </a:br>
            <a:r>
              <a:rPr lang="fr-CA" dirty="0" smtClean="0"/>
              <a:t>« </a:t>
            </a:r>
            <a:r>
              <a:rPr lang="fr-CA" dirty="0" err="1" smtClean="0"/>
              <a:t>Veux–tu</a:t>
            </a:r>
            <a:r>
              <a:rPr lang="fr-CA" dirty="0" smtClean="0"/>
              <a:t> aller manger ?</a:t>
            </a:r>
            <a:br>
              <a:rPr lang="fr-CA" dirty="0" smtClean="0"/>
            </a:br>
            <a:r>
              <a:rPr lang="fr-CA" dirty="0" smtClean="0"/>
              <a:t>– Bonne idée. Je meurs de faim.»</a:t>
            </a:r>
          </a:p>
          <a:p>
            <a:pPr lvl="1"/>
            <a:r>
              <a:rPr lang="fr-CA" dirty="0" smtClean="0"/>
              <a:t>Albert </a:t>
            </a:r>
            <a:r>
              <a:rPr lang="fr-CA" b="1" dirty="0" smtClean="0">
                <a:solidFill>
                  <a:srgbClr val="FFC000"/>
                </a:solidFill>
              </a:rPr>
              <a:t>ferma son livre de chimie</a:t>
            </a:r>
            <a:r>
              <a:rPr lang="fr-CA" dirty="0" smtClean="0">
                <a:solidFill>
                  <a:srgbClr val="FFC000"/>
                </a:solidFill>
              </a:rPr>
              <a:t> </a:t>
            </a:r>
            <a:r>
              <a:rPr lang="fr-CA" dirty="0" smtClean="0"/>
              <a:t>:</a:t>
            </a:r>
            <a:br>
              <a:rPr lang="fr-CA" dirty="0" smtClean="0"/>
            </a:br>
            <a:r>
              <a:rPr lang="fr-CA" dirty="0" smtClean="0"/>
              <a:t>« On va manger ? »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Les verbes de parole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b="1" dirty="0" smtClean="0"/>
              <a:t>En incise</a:t>
            </a:r>
          </a:p>
          <a:p>
            <a:r>
              <a:rPr lang="fr-CA" dirty="0" smtClean="0"/>
              <a:t>le verbe se trouve au milieu ou à la fin d'une réplique</a:t>
            </a:r>
          </a:p>
          <a:p>
            <a:r>
              <a:rPr lang="fr-CA" dirty="0" smtClean="0"/>
              <a:t>le verbe et le sujet sont inversés</a:t>
            </a:r>
          </a:p>
          <a:p>
            <a:pPr lvl="1"/>
            <a:r>
              <a:rPr lang="fr-CA" dirty="0" smtClean="0"/>
              <a:t>« </a:t>
            </a:r>
            <a:r>
              <a:rPr lang="fr-CA" dirty="0" err="1" smtClean="0"/>
              <a:t>Veux–tu</a:t>
            </a:r>
            <a:r>
              <a:rPr lang="fr-CA" dirty="0" smtClean="0"/>
              <a:t> aller manger ? </a:t>
            </a:r>
            <a:r>
              <a:rPr lang="fr-CA" b="1" dirty="0" smtClean="0">
                <a:solidFill>
                  <a:srgbClr val="FFC000"/>
                </a:solidFill>
              </a:rPr>
              <a:t>demanda–</a:t>
            </a:r>
            <a:r>
              <a:rPr lang="fr-CA" b="1" dirty="0" err="1" smtClean="0">
                <a:solidFill>
                  <a:srgbClr val="FFC000"/>
                </a:solidFill>
              </a:rPr>
              <a:t>t–il</a:t>
            </a:r>
            <a:r>
              <a:rPr lang="fr-CA" dirty="0" smtClean="0"/>
              <a:t>.</a:t>
            </a:r>
            <a:br>
              <a:rPr lang="fr-CA" dirty="0" smtClean="0"/>
            </a:br>
            <a:r>
              <a:rPr lang="fr-CA" dirty="0" smtClean="0"/>
              <a:t>– Bonne idée, </a:t>
            </a:r>
            <a:r>
              <a:rPr lang="fr-CA" b="1" dirty="0" smtClean="0">
                <a:solidFill>
                  <a:srgbClr val="FFC000"/>
                </a:solidFill>
              </a:rPr>
              <a:t>répondit Henri</a:t>
            </a:r>
            <a:r>
              <a:rPr lang="fr-CA" dirty="0" smtClean="0"/>
              <a:t>. Je meurs de faim.»</a:t>
            </a:r>
          </a:p>
          <a:p>
            <a:r>
              <a:rPr lang="fr-CA" dirty="0" smtClean="0"/>
              <a:t>Le </a:t>
            </a:r>
            <a:r>
              <a:rPr lang="fr-CA" b="1" dirty="0" smtClean="0">
                <a:solidFill>
                  <a:schemeClr val="accent2"/>
                </a:solidFill>
              </a:rPr>
              <a:t>t</a:t>
            </a:r>
            <a:r>
              <a:rPr lang="fr-CA" dirty="0" smtClean="0"/>
              <a:t> qui est mis entre le sujet et le verbe est un </a:t>
            </a:r>
            <a:r>
              <a:rPr lang="fr-CA" b="1" dirty="0" smtClean="0">
                <a:solidFill>
                  <a:schemeClr val="accent2"/>
                </a:solidFill>
              </a:rPr>
              <a:t>t</a:t>
            </a:r>
            <a:r>
              <a:rPr lang="fr-CA" b="1" dirty="0" smtClean="0"/>
              <a:t> euphonique</a:t>
            </a:r>
            <a:r>
              <a:rPr lang="fr-CA" dirty="0" smtClean="0"/>
              <a:t>, pour permettre une liaison en t. C'est donc </a:t>
            </a:r>
            <a:r>
              <a:rPr lang="fr-CA" b="1" dirty="0" smtClean="0">
                <a:solidFill>
                  <a:schemeClr val="accent2"/>
                </a:solidFill>
              </a:rPr>
              <a:t>un tiret qui sépare le t du sujet, et non une apostrophe</a:t>
            </a:r>
            <a:r>
              <a:rPr lang="fr-CA" dirty="0" smtClean="0"/>
              <a:t> (utilisée pour l'élision) On écrit donc </a:t>
            </a:r>
            <a:r>
              <a:rPr lang="fr-CA" b="1" dirty="0" err="1" smtClean="0">
                <a:solidFill>
                  <a:srgbClr val="00B050"/>
                </a:solidFill>
              </a:rPr>
              <a:t>dit–il</a:t>
            </a:r>
            <a:r>
              <a:rPr lang="fr-CA" dirty="0" smtClean="0"/>
              <a:t> et non </a:t>
            </a:r>
            <a:r>
              <a:rPr lang="fr-CA" b="1" dirty="0" err="1" smtClean="0">
                <a:solidFill>
                  <a:srgbClr val="FF0000"/>
                </a:solidFill>
              </a:rPr>
              <a:t>dit'il</a:t>
            </a:r>
            <a:r>
              <a:rPr lang="fr-CA" dirty="0" smtClean="0"/>
              <a:t>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Principes de base du dialogue</a:t>
            </a:r>
            <a:br>
              <a:rPr lang="fr-CA" b="1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b="1" dirty="0" smtClean="0"/>
              <a:t>Le dialogue doit être utile</a:t>
            </a:r>
          </a:p>
          <a:p>
            <a:pPr lvl="1"/>
            <a:r>
              <a:rPr lang="fr-CA" dirty="0" smtClean="0"/>
              <a:t>– Tu viens manger ? demanda Albert.</a:t>
            </a:r>
            <a:br>
              <a:rPr lang="fr-CA" dirty="0" smtClean="0"/>
            </a:br>
            <a:r>
              <a:rPr lang="fr-CA" dirty="0" smtClean="0"/>
              <a:t>– Oui, répondit Henri.</a:t>
            </a:r>
          </a:p>
          <a:p>
            <a:r>
              <a:rPr lang="fr-CA" b="1" dirty="0" smtClean="0"/>
              <a:t>Ce dialogue n'apporte rien. Autant écrire simplement : Albert et Henri partirent déjeuner à midi et demi.</a:t>
            </a:r>
          </a:p>
          <a:p>
            <a:pPr lvl="1"/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000" b="1" dirty="0" smtClean="0"/>
              <a:t>Exemples de dialogues en colonne correctement écrits</a:t>
            </a:r>
            <a:r>
              <a:rPr lang="fr-CA" b="1" dirty="0" smtClean="0"/>
              <a:t/>
            </a:r>
            <a:br>
              <a:rPr lang="fr-CA" b="1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b="1" dirty="0" smtClean="0"/>
              <a:t>Avec guillemets</a:t>
            </a:r>
          </a:p>
          <a:p>
            <a:endParaRPr lang="en-CA" b="1" dirty="0" smtClean="0"/>
          </a:p>
          <a:p>
            <a:pPr>
              <a:buNone/>
            </a:pPr>
            <a:r>
              <a:rPr lang="en-CA" b="1" dirty="0" smtClean="0"/>
              <a:t>	</a:t>
            </a:r>
            <a:r>
              <a:rPr lang="fr-CA" dirty="0" smtClean="0"/>
              <a:t>« Si on allait manger ! proposa Albert en se levant.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– Bonne idée », répondit Henri.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Il ferma son livre avec tant de force qu'il en fit sursauter les autres lecteurs.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«Je meurs de faim, ajouta-t-il.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– Henri, tu as toujours faim, de toute façon ! » dit sèchement Georgette. </a:t>
            </a:r>
            <a:endParaRPr lang="fr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Principes de base du dialogue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/>
              <a:t>Le dialogue doit être facile à suivre</a:t>
            </a:r>
          </a:p>
          <a:p>
            <a:pPr lvl="1"/>
            <a:r>
              <a:rPr lang="fr-CA" b="1" dirty="0" smtClean="0"/>
              <a:t>Indiquer qui a la parole</a:t>
            </a:r>
          </a:p>
          <a:p>
            <a:pPr lvl="2"/>
            <a:r>
              <a:rPr lang="en-CA" dirty="0" smtClean="0"/>
              <a:t>Avec </a:t>
            </a:r>
            <a:r>
              <a:rPr lang="en-CA" dirty="0" err="1" smtClean="0"/>
              <a:t>deux</a:t>
            </a:r>
            <a:r>
              <a:rPr lang="en-CA" dirty="0" smtClean="0"/>
              <a:t> </a:t>
            </a:r>
            <a:r>
              <a:rPr lang="en-CA" dirty="0" err="1" smtClean="0"/>
              <a:t>interlocuteurs</a:t>
            </a:r>
            <a:r>
              <a:rPr lang="en-CA" dirty="0" smtClean="0"/>
              <a:t>- </a:t>
            </a:r>
            <a:r>
              <a:rPr lang="en-CA" dirty="0" err="1" smtClean="0"/>
              <a:t>indiquer</a:t>
            </a:r>
            <a:r>
              <a:rPr lang="en-CA" dirty="0" smtClean="0"/>
              <a:t> qui a la parole à </a:t>
            </a:r>
            <a:r>
              <a:rPr lang="en-CA" dirty="0" err="1" smtClean="0"/>
              <a:t>tous</a:t>
            </a:r>
            <a:r>
              <a:rPr lang="en-CA" dirty="0" smtClean="0"/>
              <a:t> les </a:t>
            </a:r>
            <a:r>
              <a:rPr lang="en-CA" dirty="0" err="1" smtClean="0"/>
              <a:t>cinq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six </a:t>
            </a:r>
            <a:r>
              <a:rPr lang="en-CA" dirty="0" err="1" smtClean="0"/>
              <a:t>répliques</a:t>
            </a:r>
            <a:endParaRPr lang="en-CA" dirty="0" smtClean="0"/>
          </a:p>
          <a:p>
            <a:pPr lvl="2"/>
            <a:r>
              <a:rPr lang="en-CA" dirty="0" smtClean="0"/>
              <a:t>Avec </a:t>
            </a:r>
            <a:r>
              <a:rPr lang="en-CA" dirty="0" err="1" smtClean="0"/>
              <a:t>trois</a:t>
            </a:r>
            <a:r>
              <a:rPr lang="en-CA" dirty="0" smtClean="0"/>
              <a:t> </a:t>
            </a:r>
            <a:r>
              <a:rPr lang="en-CA" dirty="0" err="1" smtClean="0"/>
              <a:t>interlocuteurs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plus- </a:t>
            </a:r>
            <a:r>
              <a:rPr lang="en-CA" dirty="0" err="1" smtClean="0"/>
              <a:t>indiquer</a:t>
            </a:r>
            <a:r>
              <a:rPr lang="en-CA" dirty="0" smtClean="0"/>
              <a:t> qui a la parole à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réplique</a:t>
            </a:r>
            <a:endParaRPr lang="fr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Principes de base du dialogue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Indiquer</a:t>
            </a:r>
            <a:r>
              <a:rPr lang="en-CA" dirty="0" smtClean="0"/>
              <a:t> qui a la parole</a:t>
            </a:r>
          </a:p>
          <a:p>
            <a:pPr lvl="1"/>
            <a:r>
              <a:rPr lang="fr-CA" dirty="0" smtClean="0"/>
              <a:t>Pour faire varier les appellations pour ne pas faire trop de répétitions:</a:t>
            </a:r>
          </a:p>
          <a:p>
            <a:pPr lvl="1">
              <a:buNone/>
            </a:pPr>
            <a:endParaRPr lang="fr-CA" dirty="0" smtClean="0"/>
          </a:p>
          <a:p>
            <a:pPr lvl="2"/>
            <a:r>
              <a:rPr lang="fr-CA" dirty="0" smtClean="0"/>
              <a:t>utiliser les pronoms </a:t>
            </a:r>
            <a:r>
              <a:rPr lang="fr-CA" i="1" dirty="0" smtClean="0"/>
              <a:t>il</a:t>
            </a:r>
            <a:r>
              <a:rPr lang="fr-CA" dirty="0" smtClean="0"/>
              <a:t> et </a:t>
            </a:r>
            <a:r>
              <a:rPr lang="fr-CA" i="1" dirty="0" smtClean="0"/>
              <a:t>elle</a:t>
            </a:r>
            <a:r>
              <a:rPr lang="fr-CA" dirty="0" smtClean="0"/>
              <a:t> quand les personnages sont de sexe opposés et qu'ils ne sont que deux. </a:t>
            </a:r>
          </a:p>
          <a:p>
            <a:pPr lvl="2">
              <a:buNone/>
            </a:pPr>
            <a:endParaRPr lang="fr-CA" dirty="0" smtClean="0"/>
          </a:p>
          <a:p>
            <a:pPr lvl="2"/>
            <a:r>
              <a:rPr lang="fr-CA" dirty="0" smtClean="0"/>
              <a:t>désigner les personnes par leur prénom.</a:t>
            </a:r>
          </a:p>
          <a:p>
            <a:pPr lvl="2"/>
            <a:endParaRPr lang="en-CA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fr-CA" sz="3600" b="1" dirty="0" smtClean="0">
                <a:solidFill>
                  <a:schemeClr val="tx2">
                    <a:lumMod val="75000"/>
                  </a:schemeClr>
                </a:solidFill>
              </a:rPr>
              <a:t>Pour faire varier les appellations pour ne pas faire trop de répétitions: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désigner les personnes par leur fonction et leur statut :</a:t>
            </a:r>
          </a:p>
          <a:p>
            <a:pPr lvl="1"/>
            <a:r>
              <a:rPr lang="fr-CA" dirty="0" smtClean="0"/>
              <a:t>le directeur, le père d'Henri, la matriarche des Dupont, le gardien d'immeuble</a:t>
            </a:r>
            <a:endParaRPr lang="en-CA" dirty="0" smtClean="0"/>
          </a:p>
          <a:p>
            <a:r>
              <a:rPr lang="fr-CA" dirty="0" smtClean="0"/>
              <a:t>utiliser les liens entre les personnes :</a:t>
            </a:r>
          </a:p>
          <a:p>
            <a:pPr lvl="1"/>
            <a:r>
              <a:rPr lang="fr-CA" dirty="0" smtClean="0"/>
              <a:t>lui répondit sa </a:t>
            </a:r>
            <a:r>
              <a:rPr lang="fr-CA" dirty="0" err="1" smtClean="0"/>
              <a:t>soeur</a:t>
            </a:r>
            <a:r>
              <a:rPr lang="fr-CA" dirty="0" smtClean="0"/>
              <a:t>, indiqua sa petite amie, soupira son professeur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/>
              <a:t>Pour faire varier les appellations pour ne pas faire trop de répétitions: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mettre le nom de l'</a:t>
            </a:r>
            <a:r>
              <a:rPr lang="fr-CA" i="1" dirty="0" smtClean="0"/>
              <a:t>interlo</a:t>
            </a:r>
            <a:r>
              <a:rPr lang="fr-CA" dirty="0" smtClean="0"/>
              <a:t>cuteur précédent dans la réponse :</a:t>
            </a:r>
          </a:p>
          <a:p>
            <a:pPr lvl="1"/>
            <a:r>
              <a:rPr lang="fr-CA" dirty="0" smtClean="0"/>
              <a:t>– Mais arrête de ne penser qu'à manger, Henri ! s'insurgea sa meilleure amie</a:t>
            </a:r>
          </a:p>
          <a:p>
            <a:r>
              <a:rPr lang="fr-CA" dirty="0" smtClean="0"/>
              <a:t>donner des indications identifiant l'auteur de la réplique :</a:t>
            </a:r>
          </a:p>
          <a:p>
            <a:pPr lvl="1"/>
            <a:r>
              <a:rPr lang="fr-CA" dirty="0" smtClean="0"/>
              <a:t>– C´est l'heure de manger ?</a:t>
            </a:r>
            <a:br>
              <a:rPr lang="fr-CA" dirty="0" smtClean="0"/>
            </a:br>
            <a:r>
              <a:rPr lang="fr-CA" dirty="0" smtClean="0"/>
              <a:t>Georgette soupira : il était toujours le premier à avoir faim...	</a:t>
            </a:r>
            <a:endParaRPr lang="fr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Enrichir le dialogue</a:t>
            </a:r>
            <a:br>
              <a:rPr lang="fr-CA" b="1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b="1" dirty="0" smtClean="0"/>
              <a:t>Les personnages utilisent leur voix pour exprimer leurs sentiments</a:t>
            </a:r>
          </a:p>
          <a:p>
            <a:r>
              <a:rPr lang="fr-CA" dirty="0" smtClean="0"/>
              <a:t>Ainsi, un personnage agressif va</a:t>
            </a:r>
            <a:br>
              <a:rPr lang="fr-CA" dirty="0" smtClean="0"/>
            </a:br>
            <a:r>
              <a:rPr lang="fr-CA" dirty="0" smtClean="0">
                <a:solidFill>
                  <a:srgbClr val="00B050"/>
                </a:solidFill>
              </a:rPr>
              <a:t>tonner, crier, parler sèchement, lancer d'une voix furieuse, parler d'un ton agressif.</a:t>
            </a:r>
          </a:p>
          <a:p>
            <a:r>
              <a:rPr lang="fr-CA" dirty="0" smtClean="0"/>
              <a:t>Pour détendre l'atmosphère, on va</a:t>
            </a:r>
            <a:br>
              <a:rPr lang="fr-CA" dirty="0" smtClean="0"/>
            </a:br>
            <a:r>
              <a:rPr lang="fr-CA" dirty="0" smtClean="0">
                <a:solidFill>
                  <a:srgbClr val="00B050"/>
                </a:solidFill>
              </a:rPr>
              <a:t>ironiser, dire d'une voix gouailleuse, </a:t>
            </a:r>
            <a:r>
              <a:rPr lang="fr-CA" dirty="0" err="1" smtClean="0">
                <a:solidFill>
                  <a:srgbClr val="00B050"/>
                </a:solidFill>
              </a:rPr>
              <a:t>concluredans</a:t>
            </a:r>
            <a:r>
              <a:rPr lang="fr-CA" dirty="0" smtClean="0">
                <a:solidFill>
                  <a:srgbClr val="00B050"/>
                </a:solidFill>
              </a:rPr>
              <a:t> un éclat de rire.</a:t>
            </a:r>
          </a:p>
          <a:p>
            <a:r>
              <a:rPr lang="fr-CA" dirty="0" smtClean="0"/>
              <a:t>Le séducteur va</a:t>
            </a:r>
            <a:br>
              <a:rPr lang="fr-CA" dirty="0" smtClean="0"/>
            </a:br>
            <a:r>
              <a:rPr lang="fr-CA" dirty="0" smtClean="0">
                <a:solidFill>
                  <a:srgbClr val="00B050"/>
                </a:solidFill>
              </a:rPr>
              <a:t>promettre avec douceur, proposer d'une voix suggestive, assurer avec passion, plaider sa cause.</a:t>
            </a:r>
          </a:p>
          <a:p>
            <a:pPr lvl="1"/>
            <a:endParaRPr lang="fr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Voir</a:t>
            </a:r>
            <a:r>
              <a:rPr lang="en-CA" dirty="0" smtClean="0"/>
              <a:t> les tableaux pour plus </a:t>
            </a:r>
            <a:r>
              <a:rPr lang="en-CA" dirty="0" err="1" smtClean="0"/>
              <a:t>d’exemples</a:t>
            </a:r>
            <a:r>
              <a:rPr lang="en-CA" dirty="0" smtClean="0"/>
              <a:t> de </a:t>
            </a:r>
            <a:r>
              <a:rPr lang="en-CA" dirty="0" err="1" smtClean="0"/>
              <a:t>synonymes</a:t>
            </a:r>
            <a:r>
              <a:rPr lang="en-CA" dirty="0" smtClean="0"/>
              <a:t>, de </a:t>
            </a:r>
            <a:r>
              <a:rPr lang="en-CA" dirty="0" err="1" smtClean="0"/>
              <a:t>verbes</a:t>
            </a:r>
            <a:r>
              <a:rPr lang="en-CA" dirty="0" smtClean="0"/>
              <a:t> de paroles et </a:t>
            </a:r>
            <a:r>
              <a:rPr lang="en-CA" dirty="0" err="1" smtClean="0"/>
              <a:t>d’incises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pPr>
              <a:buNone/>
            </a:pPr>
            <a:r>
              <a:rPr lang="fr-CA" dirty="0" smtClean="0">
                <a:hlinkClick r:id="rId2"/>
              </a:rPr>
              <a:t>http://ffnetmodedemploi.free.fr/dialogue.php</a:t>
            </a:r>
            <a:r>
              <a:rPr lang="fr-CA" dirty="0" smtClean="0"/>
              <a:t> 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4400" b="1" dirty="0" smtClean="0"/>
              <a:t>Exemples de dialogues en colonne correctement écrits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b="1" dirty="0" smtClean="0"/>
              <a:t>Sans guillemets</a:t>
            </a:r>
          </a:p>
          <a:p>
            <a:pPr lvl="1"/>
            <a:r>
              <a:rPr lang="fr-CA" dirty="0" smtClean="0"/>
              <a:t>– Si on allait manger ! proposa Albert en se levant.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– Bonne idée, répondit Henri.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Il ferma son livre avec tant de force qu'il en fit sursauter les autres lecteurs.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– Je meurs de faim, ajouta-t-il.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– Henri, tu as toujours faim, de toute façon ! dit sèchement Georgette.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ouvre le dialogue par les guillemets ouvrants : </a:t>
            </a:r>
            <a:r>
              <a:rPr lang="fr-CA" b="1" dirty="0" smtClean="0"/>
              <a:t>«</a:t>
            </a:r>
            <a:r>
              <a:rPr lang="fr-CA" dirty="0" smtClean="0"/>
              <a:t> </a:t>
            </a:r>
          </a:p>
          <a:p>
            <a:r>
              <a:rPr lang="fr-CA" dirty="0" smtClean="0"/>
              <a:t>on ferme le dialogue par des guillemets fermants : </a:t>
            </a:r>
            <a:r>
              <a:rPr lang="fr-CA" b="1" dirty="0" smtClean="0"/>
              <a:t>»</a:t>
            </a:r>
            <a:endParaRPr lang="fr-CA" dirty="0" smtClean="0"/>
          </a:p>
          <a:p>
            <a:pPr>
              <a:buNone/>
            </a:pPr>
            <a:r>
              <a:rPr lang="fr-CA" b="1" dirty="0" smtClean="0"/>
              <a:t>			</a:t>
            </a:r>
          </a:p>
          <a:p>
            <a:pPr>
              <a:buNone/>
            </a:pPr>
            <a:endParaRPr lang="fr-CA" b="1" dirty="0" smtClean="0"/>
          </a:p>
          <a:p>
            <a:pPr>
              <a:buNone/>
            </a:pPr>
            <a:r>
              <a:rPr lang="fr-CA" b="1" dirty="0" smtClean="0"/>
              <a:t>«</a:t>
            </a:r>
            <a:r>
              <a:rPr lang="fr-CA" dirty="0" smtClean="0"/>
              <a:t> Si on allait manger ! </a:t>
            </a:r>
            <a:r>
              <a:rPr lang="fr-CA" b="1" dirty="0" smtClean="0"/>
              <a:t>»</a:t>
            </a: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guillemets sont encadrés par des espaces.</a:t>
            </a:r>
          </a:p>
          <a:p>
            <a:r>
              <a:rPr lang="fr-CA" dirty="0" smtClean="0"/>
              <a:t>Chaque changement d'interlocuteur donne lieu à </a:t>
            </a:r>
            <a:r>
              <a:rPr lang="fr-CA" b="1" dirty="0" smtClean="0"/>
              <a:t>un tiret, sauf la première réplique</a:t>
            </a:r>
            <a:r>
              <a:rPr lang="fr-CA" dirty="0" smtClean="0"/>
              <a:t>.</a:t>
            </a:r>
          </a:p>
          <a:p>
            <a:r>
              <a:rPr lang="fr-CA" b="1" dirty="0" smtClean="0"/>
              <a:t>«</a:t>
            </a:r>
            <a:r>
              <a:rPr lang="fr-CA" dirty="0" smtClean="0"/>
              <a:t> Si on allait manger !</a:t>
            </a:r>
            <a:br>
              <a:rPr lang="fr-CA" dirty="0" smtClean="0"/>
            </a:br>
            <a:r>
              <a:rPr lang="fr-CA" b="1" dirty="0" smtClean="0"/>
              <a:t>–</a:t>
            </a:r>
            <a:r>
              <a:rPr lang="fr-CA" dirty="0" smtClean="0"/>
              <a:t> Bonne idée. Je meurs de faim.</a:t>
            </a:r>
            <a:br>
              <a:rPr lang="fr-CA" dirty="0" smtClean="0"/>
            </a:br>
            <a:r>
              <a:rPr lang="fr-CA" b="1" dirty="0" smtClean="0"/>
              <a:t>–</a:t>
            </a:r>
            <a:r>
              <a:rPr lang="fr-CA" dirty="0" smtClean="0"/>
              <a:t> Henri, tu as toujours faim, de toute façon ! </a:t>
            </a:r>
            <a:r>
              <a:rPr lang="fr-CA" b="1" dirty="0" smtClean="0"/>
              <a:t>»</a:t>
            </a:r>
            <a:r>
              <a:rPr lang="fr-CA" dirty="0" smtClean="0"/>
              <a:t>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chaque dialogue, il ne doit donc y avoir </a:t>
            </a:r>
            <a:r>
              <a:rPr lang="fr-CA" b="1" dirty="0" smtClean="0"/>
              <a:t>qu'une seule paire de guillemets</a:t>
            </a:r>
            <a:r>
              <a:rPr lang="fr-CA" dirty="0" smtClean="0"/>
              <a:t>, au début de l'échange et à la fin.</a:t>
            </a:r>
          </a:p>
          <a:p>
            <a:r>
              <a:rPr lang="fr-CA" dirty="0" smtClean="0"/>
              <a:t>On écrit : « Viens donc manger, dit-il en se levant. C'est l'heure »</a:t>
            </a:r>
          </a:p>
          <a:p>
            <a:r>
              <a:rPr lang="fr-CA" dirty="0" smtClean="0"/>
              <a:t>Et non : « Viens donc manger », dit-il en se levant. « C'est l'heure »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b="1" dirty="0" smtClean="0"/>
              <a:t>Les dialogues sans guillemets</a:t>
            </a:r>
          </a:p>
          <a:p>
            <a:r>
              <a:rPr lang="fr-CA" dirty="0" smtClean="0"/>
              <a:t>Dans l'édition, il est de plus en plus l'usage de supprimer les guillemets. Dans ce cas, </a:t>
            </a:r>
            <a:r>
              <a:rPr lang="fr-CA" b="1" dirty="0" smtClean="0"/>
              <a:t>la première réplique commence par un tiret</a:t>
            </a:r>
            <a:r>
              <a:rPr lang="fr-CA" dirty="0" smtClean="0"/>
              <a:t> pour marquer le début du dialogue :</a:t>
            </a:r>
          </a:p>
          <a:p>
            <a:r>
              <a:rPr lang="fr-CA" b="1" dirty="0" smtClean="0"/>
              <a:t>–</a:t>
            </a:r>
            <a:r>
              <a:rPr lang="fr-CA" dirty="0" smtClean="0"/>
              <a:t> Si on allait manger !</a:t>
            </a:r>
            <a:br>
              <a:rPr lang="fr-CA" dirty="0" smtClean="0"/>
            </a:br>
            <a:r>
              <a:rPr lang="fr-CA" dirty="0" smtClean="0"/>
              <a:t>– Bonne idée, je meurs de faim.</a:t>
            </a:r>
            <a:br>
              <a:rPr lang="fr-CA" dirty="0" smtClean="0"/>
            </a:br>
            <a:r>
              <a:rPr lang="fr-CA" dirty="0" smtClean="0"/>
              <a:t>– Henri, tu as toujours faim, de toute façon !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Ce sont des tirets (–) et non des tirets bas ( _ ou </a:t>
            </a:r>
            <a:r>
              <a:rPr lang="fr-CA" dirty="0" err="1" smtClean="0"/>
              <a:t>underscore</a:t>
            </a:r>
            <a:r>
              <a:rPr lang="fr-CA" dirty="0" smtClean="0"/>
              <a:t>) qui doivent être utilisés.</a:t>
            </a:r>
            <a:br>
              <a:rPr lang="fr-CA" dirty="0" smtClean="0"/>
            </a:br>
            <a:r>
              <a:rPr lang="fr-CA" dirty="0" smtClean="0"/>
              <a:t>Il est impératif de mettre </a:t>
            </a:r>
            <a:r>
              <a:rPr lang="fr-CA" b="1" dirty="0" smtClean="0"/>
              <a:t>un espace après chaque tiret</a:t>
            </a:r>
            <a:r>
              <a:rPr lang="fr-CA" dirty="0" smtClean="0"/>
              <a:t> pour le décoller du début de la phrase.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Règles de typographie:</a:t>
            </a:r>
            <a:br>
              <a:rPr lang="fr-CA" b="1" dirty="0" smtClean="0"/>
            </a:br>
            <a:r>
              <a:rPr lang="fr-CA" b="1" dirty="0" smtClean="0"/>
              <a:t>Les guillemets et les tirets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b="1" dirty="0" smtClean="0">
                <a:solidFill>
                  <a:schemeClr val="accent2"/>
                </a:solidFill>
              </a:rPr>
              <a:t>Les incises</a:t>
            </a:r>
          </a:p>
          <a:p>
            <a:r>
              <a:rPr lang="fr-CA" dirty="0" smtClean="0"/>
              <a:t>Ce sont les incises qui vont permettre</a:t>
            </a:r>
          </a:p>
          <a:p>
            <a:r>
              <a:rPr lang="fr-CA" dirty="0" smtClean="0"/>
              <a:t>d'indiquer qui a la parole</a:t>
            </a:r>
          </a:p>
          <a:p>
            <a:r>
              <a:rPr lang="fr-CA" dirty="0" smtClean="0">
                <a:hlinkClick r:id="rId2"/>
              </a:rPr>
              <a:t>d'enrichir le dialogue</a:t>
            </a:r>
            <a:endParaRPr lang="fr-CA" dirty="0" smtClean="0"/>
          </a:p>
          <a:p>
            <a:r>
              <a:rPr lang="fr-CA" dirty="0" smtClean="0"/>
              <a:t>L'incise suit la phrase prononcée, dont elle est séparée par </a:t>
            </a:r>
            <a:r>
              <a:rPr lang="fr-CA" b="1" dirty="0" smtClean="0"/>
              <a:t>une virgule, un point d'exclamation ou d'interrogation.</a:t>
            </a:r>
            <a:endParaRPr lang="fr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780</Words>
  <Application>Microsoft Office PowerPoint</Application>
  <PresentationFormat>Affichage à l'écran (4:3)</PresentationFormat>
  <Paragraphs>100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Gill Sans MT</vt:lpstr>
      <vt:lpstr>Verdana</vt:lpstr>
      <vt:lpstr>Wingdings</vt:lpstr>
      <vt:lpstr>Wingdings 2</vt:lpstr>
      <vt:lpstr>Solstice</vt:lpstr>
      <vt:lpstr>La ponctuation; Les dialogues</vt:lpstr>
      <vt:lpstr>Exemples de dialogues en colonne correctement écrits </vt:lpstr>
      <vt:lpstr>Exemples de dialogues en colonne correctement écrits</vt:lpstr>
      <vt:lpstr>Règles de typographie: Les guillemets et les tirets</vt:lpstr>
      <vt:lpstr>Règles de typographie: Les guillemets et les tirets</vt:lpstr>
      <vt:lpstr>Règles de typographie: Les guillemets et les tirets</vt:lpstr>
      <vt:lpstr>Règles de typographie: Les guillemets et les tirets</vt:lpstr>
      <vt:lpstr>Règles de typographie: Les guillemets et les tirets</vt:lpstr>
      <vt:lpstr>Règles de typographie: Les guillemets et les tirets</vt:lpstr>
      <vt:lpstr>Règles de typographie: Les guillemets et les tirets</vt:lpstr>
      <vt:lpstr>Règles de typographie: Les guillemets et les tirets</vt:lpstr>
      <vt:lpstr>Règles de typographie: Les guillemets et les tirets</vt:lpstr>
      <vt:lpstr>Règles de typographie: Les guillemets et les tirets</vt:lpstr>
      <vt:lpstr>Règles de typographie: Les guillemets et les tirets</vt:lpstr>
      <vt:lpstr>Les verbes de parole </vt:lpstr>
      <vt:lpstr>Les verbes de parole</vt:lpstr>
      <vt:lpstr>Les verbes de parole</vt:lpstr>
      <vt:lpstr>Les verbes de parole</vt:lpstr>
      <vt:lpstr>Principes de base du dialogue </vt:lpstr>
      <vt:lpstr>Principes de base du dialogue</vt:lpstr>
      <vt:lpstr>Principes de base du dialogue</vt:lpstr>
      <vt:lpstr>Pour faire varier les appellations pour ne pas faire trop de répétitions: </vt:lpstr>
      <vt:lpstr>Pour faire varier les appellations pour ne pas faire trop de répétitions:</vt:lpstr>
      <vt:lpstr>Enrichir le dialogue </vt:lpstr>
      <vt:lpstr>FIN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ponctuation; Les dialogues</dc:title>
  <dc:creator>aucsteph</dc:creator>
  <cp:lastModifiedBy>Leclerc François</cp:lastModifiedBy>
  <cp:revision>4</cp:revision>
  <dcterms:created xsi:type="dcterms:W3CDTF">2011-11-13T20:58:19Z</dcterms:created>
  <dcterms:modified xsi:type="dcterms:W3CDTF">2016-11-28T13:25:13Z</dcterms:modified>
</cp:coreProperties>
</file>